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68" r:id="rId6"/>
    <p:sldId id="266" r:id="rId7"/>
    <p:sldId id="265" r:id="rId8"/>
    <p:sldId id="267" r:id="rId9"/>
    <p:sldId id="258" r:id="rId10"/>
    <p:sldId id="259" r:id="rId11"/>
    <p:sldId id="270" r:id="rId12"/>
    <p:sldId id="261" r:id="rId13"/>
    <p:sldId id="262" r:id="rId14"/>
    <p:sldId id="264" r:id="rId15"/>
    <p:sldId id="263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248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573E72-13EF-4CC7-9B5C-18FD6F884352}" v="91" dt="2026-02-24T15:34:56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383" autoAdjust="0"/>
  </p:normalViewPr>
  <p:slideViewPr>
    <p:cSldViewPr snapToGrid="0">
      <p:cViewPr>
        <p:scale>
          <a:sx n="64" d="100"/>
          <a:sy n="64" d="100"/>
        </p:scale>
        <p:origin x="7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9B5B8-EB4D-4C6A-AABE-C8FECED82DFE}" type="datetimeFigureOut">
              <a:rPr lang="de-CH" smtClean="0"/>
              <a:t>24.02.2026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37D35-EC61-444B-84C7-51ECD843C65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1644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37D35-EC61-444B-84C7-51ECD843C650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87734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37D35-EC61-444B-84C7-51ECD843C650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9634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37D35-EC61-444B-84C7-51ECD843C650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1775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37D35-EC61-444B-84C7-51ECD843C650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8156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37D35-EC61-444B-84C7-51ECD843C650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6631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Geschwindigkeit</a:t>
            </a:r>
            <a:r>
              <a:rPr lang="en-US"/>
              <a:t> </a:t>
            </a:r>
            <a:r>
              <a:rPr lang="en-US" err="1"/>
              <a:t>unsicher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37D35-EC61-444B-84C7-51ECD843C650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9655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Kompletter Stillstand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37D35-EC61-444B-84C7-51ECD843C650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88994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37D35-EC61-444B-84C7-51ECD843C650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6613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37D35-EC61-444B-84C7-51ECD843C650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5332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37D35-EC61-444B-84C7-51ECD843C650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4642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</a:t>
            </a:r>
          </a:p>
          <a:p>
            <a:r>
              <a:rPr lang="en-US" dirty="0" err="1"/>
              <a:t>Programme</a:t>
            </a:r>
            <a:r>
              <a:rPr lang="en-US" dirty="0"/>
              <a:t> </a:t>
            </a:r>
            <a:r>
              <a:rPr lang="en-US" dirty="0" err="1"/>
              <a:t>verwendet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Sumo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37D35-EC61-444B-84C7-51ECD843C650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7807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37D35-EC61-444B-84C7-51ECD843C650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5758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</a:t>
            </a:r>
          </a:p>
          <a:p>
            <a:r>
              <a:rPr lang="en-US" dirty="0"/>
              <a:t>Tram-</a:t>
            </a:r>
            <a:r>
              <a:rPr lang="en-US" dirty="0" err="1"/>
              <a:t>Betrieb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Komfort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gleichmässigeres</a:t>
            </a:r>
            <a:r>
              <a:rPr lang="en-US" dirty="0"/>
              <a:t> </a:t>
            </a:r>
            <a:r>
              <a:rPr lang="en-US" dirty="0" err="1"/>
              <a:t>fahren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Feste Routen</a:t>
            </a:r>
          </a:p>
          <a:p>
            <a:pPr marL="0" indent="0">
              <a:buFontTx/>
              <a:buNone/>
            </a:pPr>
            <a:r>
              <a:rPr lang="de-CH" dirty="0"/>
              <a:t>Autonomes Fahren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37D35-EC61-444B-84C7-51ECD843C650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532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6E338C-8442-414C-8367-788AA127A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4C71045-5B2C-DF40-5299-89F7AE483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28FDA2-1F4D-86E4-AEC9-DED4E954C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36C3-5AEC-41CD-A109-94D496F26953}" type="datetimeFigureOut">
              <a:rPr lang="de-CH" smtClean="0"/>
              <a:t>24.02.2026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77F163-8FD9-C439-53FD-DBCB74E1E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01155B-1C9A-98E7-E619-1A450D93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B03D-ED4C-4C62-8B40-5C3550FF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225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674FA9-0B16-3239-530B-E52036D31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5199961-15EC-F119-B784-00019F9AB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AA4804-2E41-0DF9-6951-7C4CF2314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36C3-5AEC-41CD-A109-94D496F26953}" type="datetimeFigureOut">
              <a:rPr lang="de-CH" smtClean="0"/>
              <a:t>24.02.2026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096769-E860-F85D-7E80-A687A7D4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863785-4A94-17FD-1EAF-F75499AE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B03D-ED4C-4C62-8B40-5C3550FF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0777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068E7A2-F1C5-30AA-B7D3-FE7DE197F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D09F80-0CA6-0A7C-AF10-87140A604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2F31FD-D02C-9D27-8122-E333AB50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36C3-5AEC-41CD-A109-94D496F26953}" type="datetimeFigureOut">
              <a:rPr lang="de-CH" smtClean="0"/>
              <a:t>24.02.2026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B21178-16F9-4B0E-2DB0-729FB852E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953903-DF35-FD47-2F65-52275A6F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B03D-ED4C-4C62-8B40-5C3550FF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5226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E2D35-E2E0-76D7-972A-F423E0722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B719B3-4A15-A494-C943-3B9130D82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74C57B-9816-EFAB-A19F-BA79F68B8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36C3-5AEC-41CD-A109-94D496F26953}" type="datetimeFigureOut">
              <a:rPr lang="de-CH" smtClean="0"/>
              <a:t>24.02.2026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F2EA00-E5D8-B4D9-49C2-0D8AAAE62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D01A0D-5EFC-96D3-4DA4-37D95F780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B03D-ED4C-4C62-8B40-5C3550FF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2171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6D50D5-D416-5600-195A-477B20C8D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23CD76-E500-83EE-A6BA-CC20021A5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344C01-EF7B-38E6-9D9A-05C2CC96D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36C3-5AEC-41CD-A109-94D496F26953}" type="datetimeFigureOut">
              <a:rPr lang="de-CH" smtClean="0"/>
              <a:t>24.02.2026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2CD9AA-58C3-453A-DCC1-CFC63973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1AAEAA-A83C-1601-9792-282B5CAA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B03D-ED4C-4C62-8B40-5C3550FF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106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93042-88F4-7855-CBD4-BCD95E8F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0C7260-C2B4-972F-3290-773CE6810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8055CE2-FF82-DEDD-5046-8A47DE575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066040-8564-38BF-3A68-C25BD0789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36C3-5AEC-41CD-A109-94D496F26953}" type="datetimeFigureOut">
              <a:rPr lang="de-CH" smtClean="0"/>
              <a:t>24.02.2026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05223C-45D7-9A49-E80B-C3C3D76BF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B9F261-7633-0D2A-1249-47AAAD50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B03D-ED4C-4C62-8B40-5C3550FF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1798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3A4B3-8441-E203-C19B-066E054F8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A85840-6648-CA7A-7E6A-3B44ECA4B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6FA9DF-3F26-E53F-E72F-41904AFD8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AB6044-2F61-E0ED-3729-BE6815697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0EFE7CE-7EE9-C8A3-7F76-B1C9E4A43A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1B6CCA1-AD69-ADEA-ADD4-B88931CDB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36C3-5AEC-41CD-A109-94D496F26953}" type="datetimeFigureOut">
              <a:rPr lang="de-CH" smtClean="0"/>
              <a:t>24.02.2026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12E44F9-6E6A-E329-5A65-CFE9DCD90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EBCC3EB-94E2-977D-8111-DC5DF0E0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B03D-ED4C-4C62-8B40-5C3550FF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4174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FC02C-6828-92B3-8331-3A7010CA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2B56E74-EEB3-605B-FF2C-C3B5CDA29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36C3-5AEC-41CD-A109-94D496F26953}" type="datetimeFigureOut">
              <a:rPr lang="de-CH" smtClean="0"/>
              <a:t>24.02.2026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C2DD4C-D93B-AAB6-26E6-6C192116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156314-3C7A-926A-799A-16CEE276E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B03D-ED4C-4C62-8B40-5C3550FF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0861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387D53B-FD66-BF07-9A88-2F2009E4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36C3-5AEC-41CD-A109-94D496F26953}" type="datetimeFigureOut">
              <a:rPr lang="de-CH" smtClean="0"/>
              <a:t>24.02.2026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668F2B1-A0E3-A626-6C1B-9B1D1E144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5F1EE0-A772-D784-9A8E-CF84F666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B03D-ED4C-4C62-8B40-5C3550FF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1945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AACDF8-82ED-81DD-4B23-D3C7A2A2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663EB6-98B1-D2B9-9BB5-1BF76271F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EE959D-C1FA-A729-5D0F-FCE9B406D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494556-7A57-554C-BCDF-377E57A8F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36C3-5AEC-41CD-A109-94D496F26953}" type="datetimeFigureOut">
              <a:rPr lang="de-CH" smtClean="0"/>
              <a:t>24.02.2026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49F169-6287-53D4-97DB-EFF46CA09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0E5466-89E3-2A40-95AA-F2B6C0544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B03D-ED4C-4C62-8B40-5C3550FF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555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89A727-1C6C-71F9-57EC-8ED54F78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0CD7D05-3F00-78CF-2D42-025F2C5DB6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E2DB0A-00BD-3890-920D-8E8001A2D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E048F9-6BA5-F076-8E04-02AA3BFCC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36C3-5AEC-41CD-A109-94D496F26953}" type="datetimeFigureOut">
              <a:rPr lang="de-CH" smtClean="0"/>
              <a:t>24.02.2026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A3FB2E-2E6C-12F9-2B41-CEC39AD84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400202-4F73-F186-84AE-43F1BD14F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7B03D-ED4C-4C62-8B40-5C3550FF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538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8C7340A-7CA5-6897-2B17-D2505859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89DA54-2867-8D99-EF78-9E371867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8B8585-5A4E-9F87-EF26-54FF3A091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3736C3-5AEC-41CD-A109-94D496F26953}" type="datetimeFigureOut">
              <a:rPr lang="de-CH" smtClean="0"/>
              <a:t>24.02.2026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487996-13E3-2B4C-F0CD-9DC8E009B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14935A-637A-DF13-010D-6549E862E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47B03D-ED4C-4C62-8B40-5C3550FFA9E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578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F91E31A-36B2-4D7F-0DAE-569D0ECD3691}"/>
              </a:ext>
            </a:extLst>
          </p:cNvPr>
          <p:cNvSpPr/>
          <p:nvPr/>
        </p:nvSpPr>
        <p:spPr>
          <a:xfrm rot="2843032">
            <a:off x="10174724" y="-1345496"/>
            <a:ext cx="2641557" cy="14884133"/>
          </a:xfrm>
          <a:prstGeom prst="rect">
            <a:avLst/>
          </a:prstGeom>
          <a:solidFill>
            <a:srgbClr val="248B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noFill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7D2A4C-A011-C8F8-5F34-B50EC6A80A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noProof="0" err="1">
                <a:latin typeface="Inter ExtraBold" panose="02000903000000020004" pitchFamily="2" charset="0"/>
                <a:ea typeface="Inter ExtraBold" panose="02000903000000020004" pitchFamily="2" charset="0"/>
                <a:cs typeface="Inter ExtraBold" panose="02000903000000020004" pitchFamily="2" charset="0"/>
              </a:rPr>
              <a:t>Züriflow</a:t>
            </a:r>
            <a:endParaRPr lang="de-CH">
              <a:latin typeface="Inter ExtraBold" panose="02000903000000020004" pitchFamily="2" charset="0"/>
              <a:ea typeface="Inter ExtraBold" panose="02000903000000020004" pitchFamily="2" charset="0"/>
              <a:cs typeface="Inter ExtraBold" panose="02000903000000020004" pitchFamily="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9ED028D-D885-4659-932E-0D1D809B6F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weniger </a:t>
            </a:r>
            <a:r>
              <a:rPr lang="de-CH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Stop</a:t>
            </a:r>
            <a:r>
              <a:rPr lang="de-CH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-and-Go im Stadtverkehr</a:t>
            </a:r>
          </a:p>
        </p:txBody>
      </p:sp>
    </p:spTree>
    <p:extLst>
      <p:ext uri="{BB962C8B-B14F-4D97-AF65-F5344CB8AC3E}">
        <p14:creationId xmlns:p14="http://schemas.microsoft.com/office/powerpoint/2010/main" val="2333647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81BB9-520F-CA6F-1E05-5E286930B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Auswertung</a:t>
            </a:r>
            <a:endParaRPr lang="de-CH">
              <a:latin typeface="Inter Medium" panose="02000603000000020004" pitchFamily="2" charset="0"/>
              <a:ea typeface="Inter Medium" panose="02000603000000020004" pitchFamily="2" charset="0"/>
              <a:cs typeface="Inter Medium" panose="02000603000000020004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A76DD4-D2FA-24FB-D993-84F714DDF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27% </a:t>
            </a:r>
            <a:r>
              <a:rPr lang="de-CH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weniger CO2 und Verbrauch</a:t>
            </a:r>
          </a:p>
          <a:p>
            <a:r>
              <a:rPr lang="de-CH" b="1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77% </a:t>
            </a:r>
            <a:r>
              <a:rPr lang="de-CH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weniger komplette Stopps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617D1DD-FDE3-8E8F-CD5E-DADD71CF7218}"/>
              </a:ext>
            </a:extLst>
          </p:cNvPr>
          <p:cNvSpPr/>
          <p:nvPr/>
        </p:nvSpPr>
        <p:spPr>
          <a:xfrm rot="2843032">
            <a:off x="10174724" y="-1345496"/>
            <a:ext cx="2641557" cy="14884133"/>
          </a:xfrm>
          <a:prstGeom prst="rect">
            <a:avLst/>
          </a:prstGeom>
          <a:solidFill>
            <a:srgbClr val="248B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89249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3B2B1D-85D0-7776-434A-0C99578FD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Weitere</a:t>
            </a:r>
            <a:r>
              <a:rPr lang="en-US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 </a:t>
            </a:r>
            <a:r>
              <a:rPr lang="en-US" err="1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Anwendungen</a:t>
            </a:r>
            <a:endParaRPr lang="de-CH">
              <a:latin typeface="Inter Medium" panose="02000603000000020004" pitchFamily="2" charset="0"/>
              <a:ea typeface="Inter Medium" panose="02000603000000020004" pitchFamily="2" charset="0"/>
              <a:cs typeface="Inter Medium" panose="02000603000000020004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5B174-4868-45B3-523F-5D7A621EA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Tram-Betrieb</a:t>
            </a:r>
          </a:p>
          <a:p>
            <a:r>
              <a:rPr lang="de-CH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Autonomes Fahren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CEC6C8C-1D06-487A-A828-AC71D73DAB9A}"/>
              </a:ext>
            </a:extLst>
          </p:cNvPr>
          <p:cNvSpPr/>
          <p:nvPr/>
        </p:nvSpPr>
        <p:spPr>
          <a:xfrm rot="2843032">
            <a:off x="10174724" y="-1345496"/>
            <a:ext cx="2641557" cy="14884133"/>
          </a:xfrm>
          <a:prstGeom prst="rect">
            <a:avLst/>
          </a:prstGeom>
          <a:solidFill>
            <a:srgbClr val="248B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46532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14A1B5-15B4-BFD1-3758-F9BFA7BC9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Sicherheit und </a:t>
            </a:r>
            <a:r>
              <a:rPr lang="en-US" err="1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Abgrenzung</a:t>
            </a:r>
            <a:endParaRPr lang="de-CH">
              <a:latin typeface="Inter Medium" panose="02000603000000020004" pitchFamily="2" charset="0"/>
              <a:ea typeface="Inter Medium" panose="02000603000000020004" pitchFamily="2" charset="0"/>
              <a:cs typeface="Inter Medium" panose="02000603000000020004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60E4F6-A6AD-FC31-B4C7-F92AF4796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Keine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Änderung</a:t>
            </a:r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im</a:t>
            </a:r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Ampelsystem</a:t>
            </a:r>
            <a:endParaRPr lang="en-US"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r>
              <a:rPr lang="de-CH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Keine Anzeige von Ampelphasen in der App</a:t>
            </a:r>
          </a:p>
          <a:p>
            <a:r>
              <a:rPr lang="de-CH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Rein Unterstützend, jederzeit </a:t>
            </a:r>
            <a:r>
              <a:rPr lang="de-CH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ignorierbar</a:t>
            </a:r>
            <a:endParaRPr lang="de-CH"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r>
              <a:rPr lang="de-CH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Tempolimits werden immer eingehalten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AD7F56A-0677-1AA8-5EF9-1B4A4D9C6426}"/>
              </a:ext>
            </a:extLst>
          </p:cNvPr>
          <p:cNvSpPr/>
          <p:nvPr/>
        </p:nvSpPr>
        <p:spPr>
          <a:xfrm rot="2843032">
            <a:off x="10174724" y="-1345496"/>
            <a:ext cx="2641557" cy="14884133"/>
          </a:xfrm>
          <a:prstGeom prst="rect">
            <a:avLst/>
          </a:prstGeom>
          <a:solidFill>
            <a:srgbClr val="248B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01481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3CDAA9-5899-8CA8-9E24-7F764ED80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Potenzielle</a:t>
            </a:r>
            <a:r>
              <a:rPr lang="en-US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 </a:t>
            </a:r>
            <a:r>
              <a:rPr lang="en-US" err="1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Probleme</a:t>
            </a:r>
            <a:endParaRPr lang="de-CH">
              <a:latin typeface="Inter Medium" panose="02000603000000020004" pitchFamily="2" charset="0"/>
              <a:ea typeface="Inter Medium" panose="02000603000000020004" pitchFamily="2" charset="0"/>
              <a:cs typeface="Inter Medium" panose="02000603000000020004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40DCAA-5CED-FFF4-48B8-0EFB4A8ED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Nur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bei</a:t>
            </a:r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genauen</a:t>
            </a:r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Daten</a:t>
            </a:r>
            <a:endParaRPr lang="en-US"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Bei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starkem</a:t>
            </a:r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Verkehr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weniger</a:t>
            </a:r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Wirkung</a:t>
            </a:r>
            <a:endParaRPr lang="de-CH"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25B9E6D-CF1F-A7D4-949D-DA80887CD4F5}"/>
              </a:ext>
            </a:extLst>
          </p:cNvPr>
          <p:cNvSpPr/>
          <p:nvPr/>
        </p:nvSpPr>
        <p:spPr>
          <a:xfrm rot="2843032">
            <a:off x="10174724" y="-1345496"/>
            <a:ext cx="2641557" cy="14884133"/>
          </a:xfrm>
          <a:prstGeom prst="rect">
            <a:avLst/>
          </a:prstGeom>
          <a:solidFill>
            <a:srgbClr val="248B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75497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CE4FE-A93D-F24C-78BB-94B982137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F4A084-3CD4-D6EC-4306-8C8172AD0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Was </a:t>
            </a:r>
            <a:r>
              <a:rPr lang="en-US" err="1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wir</a:t>
            </a:r>
            <a:r>
              <a:rPr lang="en-US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 von </a:t>
            </a:r>
            <a:r>
              <a:rPr lang="en-US" err="1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euch</a:t>
            </a:r>
            <a:r>
              <a:rPr lang="en-US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 </a:t>
            </a:r>
            <a:r>
              <a:rPr lang="en-US" err="1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brauchen</a:t>
            </a:r>
            <a:endParaRPr lang="de-CH">
              <a:latin typeface="Inter Medium" panose="02000603000000020004" pitchFamily="2" charset="0"/>
              <a:ea typeface="Inter Medium" panose="02000603000000020004" pitchFamily="2" charset="0"/>
              <a:cs typeface="Inter Medium" panose="02000603000000020004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16FFA5-06F0-60A7-922C-2651D06E5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Professionelle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en-US" dirty="0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Beratung</a:t>
            </a:r>
            <a:endParaRPr lang="en-US" dirty="0"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Zusammenarbeit</a:t>
            </a:r>
          </a:p>
          <a:p>
            <a:r>
              <a:rPr lang="en-US" dirty="0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Offene</a:t>
            </a:r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en-US" dirty="0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Kommunikation</a:t>
            </a:r>
            <a:endParaRPr lang="en-US" dirty="0"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r>
              <a:rPr lang="en-US" dirty="0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Ampeldaten</a:t>
            </a:r>
            <a:endParaRPr lang="en-US" dirty="0"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endParaRPr lang="en-US" dirty="0"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endParaRPr lang="de-CH" dirty="0"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5F04716-22AB-5DDB-EAA9-3D892049A40D}"/>
              </a:ext>
            </a:extLst>
          </p:cNvPr>
          <p:cNvSpPr/>
          <p:nvPr/>
        </p:nvSpPr>
        <p:spPr>
          <a:xfrm rot="2843032">
            <a:off x="10174724" y="-1345496"/>
            <a:ext cx="2641557" cy="14884133"/>
          </a:xfrm>
          <a:prstGeom prst="rect">
            <a:avLst/>
          </a:prstGeom>
          <a:solidFill>
            <a:srgbClr val="248B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08171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1E2D4-ACE8-F8BF-2B93-552BBCACC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76A25F-63A3-0D27-2B4C-D72B0A4E2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Zusammenfassung</a:t>
            </a:r>
            <a:endParaRPr lang="de-CH" dirty="0">
              <a:latin typeface="Inter Medium" panose="02000603000000020004" pitchFamily="2" charset="0"/>
              <a:ea typeface="Inter Medium" panose="02000603000000020004" pitchFamily="2" charset="0"/>
              <a:cs typeface="Inter Medium" panose="02000603000000020004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671222-EF27-3787-104A-52D7C5D77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Das Alltagsproblem</a:t>
            </a:r>
          </a:p>
          <a:p>
            <a:r>
              <a:rPr lang="de-CH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Grundidee </a:t>
            </a:r>
            <a:r>
              <a:rPr lang="de-CH" dirty="0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Züriflow</a:t>
            </a:r>
            <a:endParaRPr lang="de-CH" dirty="0"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r>
              <a:rPr lang="de-CH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Vergleich mit GLOSA</a:t>
            </a:r>
          </a:p>
          <a:p>
            <a:r>
              <a:rPr lang="de-CH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Simulation mit Ergebnissen</a:t>
            </a:r>
          </a:p>
          <a:p>
            <a:r>
              <a:rPr lang="de-CH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Tram-Betrieb</a:t>
            </a:r>
          </a:p>
          <a:p>
            <a:r>
              <a:rPr lang="de-CH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Sicherheitsmassnahmen</a:t>
            </a:r>
          </a:p>
          <a:p>
            <a:r>
              <a:rPr lang="de-CH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Potenzielle Probleme</a:t>
            </a:r>
          </a:p>
          <a:p>
            <a:r>
              <a:rPr lang="de-CH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Unsere Zusammenarbeit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4F94D9E-837A-E67E-D5D3-E05588A13BF1}"/>
              </a:ext>
            </a:extLst>
          </p:cNvPr>
          <p:cNvSpPr/>
          <p:nvPr/>
        </p:nvSpPr>
        <p:spPr>
          <a:xfrm rot="2843032">
            <a:off x="10174724" y="-1345496"/>
            <a:ext cx="2641557" cy="14884133"/>
          </a:xfrm>
          <a:prstGeom prst="rect">
            <a:avLst/>
          </a:prstGeom>
          <a:solidFill>
            <a:srgbClr val="248B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noFill/>
            </a:endParaRPr>
          </a:p>
        </p:txBody>
      </p:sp>
      <p:pic>
        <p:nvPicPr>
          <p:cNvPr id="8" name="Grafik 7" descr="Ein Bild, das Muster, Quadrat, Symmetrie, Grafiken enthält.&#10;&#10;KI-generierte Inhalte können fehlerhaft sein.">
            <a:extLst>
              <a:ext uri="{FF2B5EF4-FFF2-40B4-BE49-F238E27FC236}">
                <a16:creationId xmlns:a16="http://schemas.microsoft.com/office/drawing/2014/main" id="{CC5DF3AA-2091-6A5E-B1C4-09848645D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79" y="1558332"/>
            <a:ext cx="4885923" cy="488592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923A12D-091D-6537-F1D6-6FB9BE40B9B0}"/>
              </a:ext>
            </a:extLst>
          </p:cNvPr>
          <p:cNvSpPr txBox="1"/>
          <p:nvPr/>
        </p:nvSpPr>
        <p:spPr>
          <a:xfrm>
            <a:off x="6857999" y="1373666"/>
            <a:ext cx="4383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Github</a:t>
            </a:r>
            <a:r>
              <a:rPr lang="en-US" sz="2200" b="1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Link:</a:t>
            </a:r>
            <a:endParaRPr lang="de-CH" sz="2200" b="1" dirty="0"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475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5D5C-B4F1-FF92-1563-3D83C3A5D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9E707C-720E-0BAC-7F4B-A1C575722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Das Alltagsproblem</a:t>
            </a:r>
            <a:endParaRPr lang="de-CH">
              <a:latin typeface="Inter Medium" panose="02000603000000020004" pitchFamily="2" charset="0"/>
              <a:ea typeface="Inter Medium" panose="02000603000000020004" pitchFamily="2" charset="0"/>
              <a:cs typeface="Inter Medium" panose="02000603000000020004" pitchFamily="2" charset="0"/>
            </a:endParaRPr>
          </a:p>
        </p:txBody>
      </p:sp>
      <p:pic>
        <p:nvPicPr>
          <p:cNvPr id="1028" name="Picture 4" descr="Ampel eingestellt 4785430 Vektor Kunst bei Vecteezy">
            <a:extLst>
              <a:ext uri="{FF2B5EF4-FFF2-40B4-BE49-F238E27FC236}">
                <a16:creationId xmlns:a16="http://schemas.microsoft.com/office/drawing/2014/main" id="{DDD57421-8DED-CFED-8F31-F57BFDB91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3"/>
          <a:stretch>
            <a:fillRect/>
          </a:stretch>
        </p:blipFill>
        <p:spPr bwMode="auto">
          <a:xfrm>
            <a:off x="10002644" y="2649983"/>
            <a:ext cx="954123" cy="257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BC49C9D-C4D9-5CB2-41DC-25E6EECABF3A}"/>
              </a:ext>
            </a:extLst>
          </p:cNvPr>
          <p:cNvGrpSpPr/>
          <p:nvPr/>
        </p:nvGrpSpPr>
        <p:grpSpPr>
          <a:xfrm>
            <a:off x="1581633" y="3345007"/>
            <a:ext cx="2837856" cy="1201377"/>
            <a:chOff x="1581633" y="3345007"/>
            <a:chExt cx="2837856" cy="1201377"/>
          </a:xfrm>
        </p:grpSpPr>
        <p:pic>
          <p:nvPicPr>
            <p:cNvPr id="5" name="Picture 2" descr="Auto Oben-Bilder: Stock-Fotos &amp; -Videos. | Adobe Stock">
              <a:extLst>
                <a:ext uri="{FF2B5EF4-FFF2-40B4-BE49-F238E27FC236}">
                  <a16:creationId xmlns:a16="http://schemas.microsoft.com/office/drawing/2014/main" id="{422C6DFC-1FFE-6870-DF88-48970F3D99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64" t="22455" r="16056" b="22933"/>
            <a:stretch>
              <a:fillRect/>
            </a:stretch>
          </p:blipFill>
          <p:spPr bwMode="auto">
            <a:xfrm rot="10800000">
              <a:off x="1670512" y="3345007"/>
              <a:ext cx="2748977" cy="1201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Diagonaler Streifen 5">
              <a:extLst>
                <a:ext uri="{FF2B5EF4-FFF2-40B4-BE49-F238E27FC236}">
                  <a16:creationId xmlns:a16="http://schemas.microsoft.com/office/drawing/2014/main" id="{2FD77B1B-64EA-D260-CAB9-9768FB979113}"/>
                </a:ext>
              </a:extLst>
            </p:cNvPr>
            <p:cNvSpPr/>
            <p:nvPr/>
          </p:nvSpPr>
          <p:spPr>
            <a:xfrm rot="19049987">
              <a:off x="2063025" y="3484171"/>
              <a:ext cx="891731" cy="923048"/>
            </a:xfrm>
            <a:prstGeom prst="diagStripe">
              <a:avLst>
                <a:gd name="adj" fmla="val 48440"/>
              </a:avLst>
            </a:prstGeom>
            <a:solidFill>
              <a:srgbClr val="FF0000">
                <a:alpha val="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  <p:sp>
          <p:nvSpPr>
            <p:cNvPr id="8" name="Diagonaler Streifen 7">
              <a:extLst>
                <a:ext uri="{FF2B5EF4-FFF2-40B4-BE49-F238E27FC236}">
                  <a16:creationId xmlns:a16="http://schemas.microsoft.com/office/drawing/2014/main" id="{8901AFAF-85CA-EB8E-730A-FAAD090EFAB9}"/>
                </a:ext>
              </a:extLst>
            </p:cNvPr>
            <p:cNvSpPr/>
            <p:nvPr/>
          </p:nvSpPr>
          <p:spPr>
            <a:xfrm rot="17288491">
              <a:off x="1557127" y="3870689"/>
              <a:ext cx="671650" cy="508496"/>
            </a:xfrm>
            <a:prstGeom prst="diagStripe">
              <a:avLst>
                <a:gd name="adj" fmla="val 0"/>
              </a:avLst>
            </a:prstGeom>
            <a:solidFill>
              <a:srgbClr val="FF0000">
                <a:alpha val="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  <p:sp>
          <p:nvSpPr>
            <p:cNvPr id="9" name="Diagonaler Streifen 8">
              <a:extLst>
                <a:ext uri="{FF2B5EF4-FFF2-40B4-BE49-F238E27FC236}">
                  <a16:creationId xmlns:a16="http://schemas.microsoft.com/office/drawing/2014/main" id="{6DE88EBB-1A01-326A-00BF-1B905434121A}"/>
                </a:ext>
              </a:extLst>
            </p:cNvPr>
            <p:cNvSpPr/>
            <p:nvPr/>
          </p:nvSpPr>
          <p:spPr>
            <a:xfrm rot="19932515">
              <a:off x="1581633" y="3404282"/>
              <a:ext cx="671650" cy="508496"/>
            </a:xfrm>
            <a:prstGeom prst="diagStripe">
              <a:avLst>
                <a:gd name="adj" fmla="val 0"/>
              </a:avLst>
            </a:prstGeom>
            <a:solidFill>
              <a:srgbClr val="FF0000">
                <a:alpha val="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0583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61F4B-4391-3BBA-0B4C-4B3722996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55712-B3AB-4222-46F9-D2F84151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Das Alltagsproblem</a:t>
            </a:r>
            <a:endParaRPr lang="de-CH">
              <a:latin typeface="Inter Medium" panose="02000603000000020004" pitchFamily="2" charset="0"/>
              <a:ea typeface="Inter Medium" panose="02000603000000020004" pitchFamily="2" charset="0"/>
              <a:cs typeface="Inter Medium" panose="02000603000000020004" pitchFamily="2" charset="0"/>
            </a:endParaRPr>
          </a:p>
        </p:txBody>
      </p:sp>
      <p:pic>
        <p:nvPicPr>
          <p:cNvPr id="1028" name="Picture 4" descr="Ampel eingestellt 4785430 Vektor Kunst bei Vecteezy">
            <a:extLst>
              <a:ext uri="{FF2B5EF4-FFF2-40B4-BE49-F238E27FC236}">
                <a16:creationId xmlns:a16="http://schemas.microsoft.com/office/drawing/2014/main" id="{280DCA13-DB8F-C4E3-EBAD-A3E851047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3"/>
          <a:stretch>
            <a:fillRect/>
          </a:stretch>
        </p:blipFill>
        <p:spPr bwMode="auto">
          <a:xfrm>
            <a:off x="10002644" y="2649983"/>
            <a:ext cx="954123" cy="257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rechblase: rechteckig mit abgerundeten Ecken 2">
            <a:extLst>
              <a:ext uri="{FF2B5EF4-FFF2-40B4-BE49-F238E27FC236}">
                <a16:creationId xmlns:a16="http://schemas.microsoft.com/office/drawing/2014/main" id="{A6AD3A68-25AE-0A1E-2DB3-3D07F0489A0E}"/>
              </a:ext>
            </a:extLst>
          </p:cNvPr>
          <p:cNvSpPr/>
          <p:nvPr/>
        </p:nvSpPr>
        <p:spPr>
          <a:xfrm>
            <a:off x="2617940" y="1853852"/>
            <a:ext cx="2179528" cy="989556"/>
          </a:xfrm>
          <a:prstGeom prst="wedgeRoundRectCallou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Inter Display Light" panose="02000403000000020004" pitchFamily="2" charset="0"/>
                <a:ea typeface="Inter Display Light" panose="02000403000000020004" pitchFamily="2" charset="0"/>
                <a:cs typeface="Inter Display Light" panose="02000403000000020004" pitchFamily="2" charset="0"/>
              </a:rPr>
              <a:t>50? 40? 30?</a:t>
            </a:r>
            <a:endParaRPr lang="de-CH" sz="2400">
              <a:solidFill>
                <a:schemeClr val="tx1"/>
              </a:solidFill>
              <a:latin typeface="Inter Display Light" panose="02000403000000020004" pitchFamily="2" charset="0"/>
              <a:ea typeface="Inter Display Light" panose="02000403000000020004" pitchFamily="2" charset="0"/>
              <a:cs typeface="Inter Display Light" panose="02000403000000020004" pitchFamily="2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6347110-4BBE-7EED-17E4-F22B47E13701}"/>
              </a:ext>
            </a:extLst>
          </p:cNvPr>
          <p:cNvGrpSpPr/>
          <p:nvPr/>
        </p:nvGrpSpPr>
        <p:grpSpPr>
          <a:xfrm>
            <a:off x="1581633" y="3345007"/>
            <a:ext cx="2837856" cy="1201377"/>
            <a:chOff x="1581633" y="3345007"/>
            <a:chExt cx="2837856" cy="1201377"/>
          </a:xfrm>
        </p:grpSpPr>
        <p:pic>
          <p:nvPicPr>
            <p:cNvPr id="5" name="Picture 2" descr="Auto Oben-Bilder: Stock-Fotos &amp; -Videos. | Adobe Stock">
              <a:extLst>
                <a:ext uri="{FF2B5EF4-FFF2-40B4-BE49-F238E27FC236}">
                  <a16:creationId xmlns:a16="http://schemas.microsoft.com/office/drawing/2014/main" id="{AB7BA3DE-8F2E-9DD7-E6FE-2B54EAAA9B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64" t="22455" r="16056" b="22933"/>
            <a:stretch>
              <a:fillRect/>
            </a:stretch>
          </p:blipFill>
          <p:spPr bwMode="auto">
            <a:xfrm rot="10800000">
              <a:off x="1670512" y="3345007"/>
              <a:ext cx="2748977" cy="1201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Diagonaler Streifen 5">
              <a:extLst>
                <a:ext uri="{FF2B5EF4-FFF2-40B4-BE49-F238E27FC236}">
                  <a16:creationId xmlns:a16="http://schemas.microsoft.com/office/drawing/2014/main" id="{67C301CE-3F41-9273-E409-45D79AE0591E}"/>
                </a:ext>
              </a:extLst>
            </p:cNvPr>
            <p:cNvSpPr/>
            <p:nvPr/>
          </p:nvSpPr>
          <p:spPr>
            <a:xfrm rot="19049987">
              <a:off x="2063025" y="3484171"/>
              <a:ext cx="891731" cy="923048"/>
            </a:xfrm>
            <a:prstGeom prst="diagStripe">
              <a:avLst>
                <a:gd name="adj" fmla="val 48440"/>
              </a:avLst>
            </a:prstGeom>
            <a:solidFill>
              <a:srgbClr val="FF0000">
                <a:alpha val="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  <p:sp>
          <p:nvSpPr>
            <p:cNvPr id="8" name="Diagonaler Streifen 7">
              <a:extLst>
                <a:ext uri="{FF2B5EF4-FFF2-40B4-BE49-F238E27FC236}">
                  <a16:creationId xmlns:a16="http://schemas.microsoft.com/office/drawing/2014/main" id="{0A47F990-2E82-4BBB-CDF9-71CA75885D39}"/>
                </a:ext>
              </a:extLst>
            </p:cNvPr>
            <p:cNvSpPr/>
            <p:nvPr/>
          </p:nvSpPr>
          <p:spPr>
            <a:xfrm rot="17288491">
              <a:off x="1557127" y="3870689"/>
              <a:ext cx="671650" cy="508496"/>
            </a:xfrm>
            <a:prstGeom prst="diagStripe">
              <a:avLst>
                <a:gd name="adj" fmla="val 0"/>
              </a:avLst>
            </a:prstGeom>
            <a:solidFill>
              <a:srgbClr val="FF0000">
                <a:alpha val="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  <p:sp>
          <p:nvSpPr>
            <p:cNvPr id="9" name="Diagonaler Streifen 8">
              <a:extLst>
                <a:ext uri="{FF2B5EF4-FFF2-40B4-BE49-F238E27FC236}">
                  <a16:creationId xmlns:a16="http://schemas.microsoft.com/office/drawing/2014/main" id="{7610D955-1DF2-9688-450A-96EA446FE7E5}"/>
                </a:ext>
              </a:extLst>
            </p:cNvPr>
            <p:cNvSpPr/>
            <p:nvPr/>
          </p:nvSpPr>
          <p:spPr>
            <a:xfrm rot="19932515">
              <a:off x="1581633" y="3404282"/>
              <a:ext cx="671650" cy="508496"/>
            </a:xfrm>
            <a:prstGeom prst="diagStripe">
              <a:avLst>
                <a:gd name="adj" fmla="val 0"/>
              </a:avLst>
            </a:prstGeom>
            <a:solidFill>
              <a:srgbClr val="FF0000">
                <a:alpha val="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660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C300D-AC6C-3F2C-98E1-DFF98B722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DA1BC-4493-0248-A5C0-9B909AE2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Das Alltagsproblem</a:t>
            </a:r>
            <a:endParaRPr lang="de-CH">
              <a:latin typeface="Inter Medium" panose="02000603000000020004" pitchFamily="2" charset="0"/>
              <a:ea typeface="Inter Medium" panose="02000603000000020004" pitchFamily="2" charset="0"/>
              <a:cs typeface="Inter Medium" panose="02000603000000020004" pitchFamily="2" charset="0"/>
            </a:endParaRPr>
          </a:p>
        </p:txBody>
      </p:sp>
      <p:pic>
        <p:nvPicPr>
          <p:cNvPr id="1028" name="Picture 4" descr="Ampel eingestellt 4785430 Vektor Kunst bei Vecteezy">
            <a:extLst>
              <a:ext uri="{FF2B5EF4-FFF2-40B4-BE49-F238E27FC236}">
                <a16:creationId xmlns:a16="http://schemas.microsoft.com/office/drawing/2014/main" id="{AB19010E-94FA-3B56-DA08-EC0DEBEF8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3"/>
          <a:stretch>
            <a:fillRect/>
          </a:stretch>
        </p:blipFill>
        <p:spPr bwMode="auto">
          <a:xfrm>
            <a:off x="10002644" y="2649983"/>
            <a:ext cx="954123" cy="257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82F0AE3-D402-3188-FE5F-A5A07E79B0C2}"/>
              </a:ext>
            </a:extLst>
          </p:cNvPr>
          <p:cNvGrpSpPr/>
          <p:nvPr/>
        </p:nvGrpSpPr>
        <p:grpSpPr>
          <a:xfrm>
            <a:off x="6208591" y="3345007"/>
            <a:ext cx="2837856" cy="1201377"/>
            <a:chOff x="6208591" y="3345007"/>
            <a:chExt cx="2837856" cy="1201377"/>
          </a:xfrm>
        </p:grpSpPr>
        <p:pic>
          <p:nvPicPr>
            <p:cNvPr id="1026" name="Picture 2" descr="Auto Oben-Bilder: Stock-Fotos &amp; -Videos. | Adobe Stock">
              <a:extLst>
                <a:ext uri="{FF2B5EF4-FFF2-40B4-BE49-F238E27FC236}">
                  <a16:creationId xmlns:a16="http://schemas.microsoft.com/office/drawing/2014/main" id="{34A28EDF-1E87-D6B4-8BF7-C0F0815B81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64" t="22455" r="16056" b="22933"/>
            <a:stretch>
              <a:fillRect/>
            </a:stretch>
          </p:blipFill>
          <p:spPr bwMode="auto">
            <a:xfrm rot="10800000">
              <a:off x="6297470" y="3345007"/>
              <a:ext cx="2748977" cy="1201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Diagonaler Streifen 2">
              <a:extLst>
                <a:ext uri="{FF2B5EF4-FFF2-40B4-BE49-F238E27FC236}">
                  <a16:creationId xmlns:a16="http://schemas.microsoft.com/office/drawing/2014/main" id="{1433E9A3-6394-B227-FE8A-F7EEB0907BAE}"/>
                </a:ext>
              </a:extLst>
            </p:cNvPr>
            <p:cNvSpPr/>
            <p:nvPr/>
          </p:nvSpPr>
          <p:spPr>
            <a:xfrm rot="19049987">
              <a:off x="6689983" y="3484171"/>
              <a:ext cx="891731" cy="923048"/>
            </a:xfrm>
            <a:prstGeom prst="diagStripe">
              <a:avLst>
                <a:gd name="adj" fmla="val 48440"/>
              </a:avLst>
            </a:prstGeom>
            <a:solidFill>
              <a:srgbClr val="FF000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  <p:sp>
          <p:nvSpPr>
            <p:cNvPr id="4" name="Diagonaler Streifen 3">
              <a:extLst>
                <a:ext uri="{FF2B5EF4-FFF2-40B4-BE49-F238E27FC236}">
                  <a16:creationId xmlns:a16="http://schemas.microsoft.com/office/drawing/2014/main" id="{2D788144-1604-DE7D-B49F-E9E75C918C6B}"/>
                </a:ext>
              </a:extLst>
            </p:cNvPr>
            <p:cNvSpPr/>
            <p:nvPr/>
          </p:nvSpPr>
          <p:spPr>
            <a:xfrm rot="17288491">
              <a:off x="6184085" y="3870689"/>
              <a:ext cx="671650" cy="508496"/>
            </a:xfrm>
            <a:prstGeom prst="diagStripe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  <p:sp>
          <p:nvSpPr>
            <p:cNvPr id="5" name="Diagonaler Streifen 4">
              <a:extLst>
                <a:ext uri="{FF2B5EF4-FFF2-40B4-BE49-F238E27FC236}">
                  <a16:creationId xmlns:a16="http://schemas.microsoft.com/office/drawing/2014/main" id="{87591130-1F63-85F7-9B59-B54863A89630}"/>
                </a:ext>
              </a:extLst>
            </p:cNvPr>
            <p:cNvSpPr/>
            <p:nvPr/>
          </p:nvSpPr>
          <p:spPr>
            <a:xfrm rot="19932515">
              <a:off x="6208591" y="3404282"/>
              <a:ext cx="671650" cy="508496"/>
            </a:xfrm>
            <a:prstGeom prst="diagStripe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241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068B6-22E6-9BC8-04C9-324C126B6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FDB793-E77B-7E8C-F403-72000D14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Das Alltagsproblem</a:t>
            </a:r>
            <a:endParaRPr lang="de-CH">
              <a:latin typeface="Inter Medium" panose="02000603000000020004" pitchFamily="2" charset="0"/>
              <a:ea typeface="Inter Medium" panose="02000603000000020004" pitchFamily="2" charset="0"/>
              <a:cs typeface="Inter Medium" panose="02000603000000020004" pitchFamily="2" charset="0"/>
            </a:endParaRPr>
          </a:p>
        </p:txBody>
      </p:sp>
      <p:pic>
        <p:nvPicPr>
          <p:cNvPr id="1028" name="Picture 4" descr="Ampel eingestellt 4785430 Vektor Kunst bei Vecteezy">
            <a:extLst>
              <a:ext uri="{FF2B5EF4-FFF2-40B4-BE49-F238E27FC236}">
                <a16:creationId xmlns:a16="http://schemas.microsoft.com/office/drawing/2014/main" id="{A437CF99-5700-4C41-1C3D-28444A0E6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3"/>
          <a:stretch>
            <a:fillRect/>
          </a:stretch>
        </p:blipFill>
        <p:spPr bwMode="auto">
          <a:xfrm>
            <a:off x="10002644" y="2649983"/>
            <a:ext cx="954123" cy="257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E65556E-CAC1-E732-D0EB-55C23036A73F}"/>
              </a:ext>
            </a:extLst>
          </p:cNvPr>
          <p:cNvGrpSpPr/>
          <p:nvPr/>
        </p:nvGrpSpPr>
        <p:grpSpPr>
          <a:xfrm>
            <a:off x="6208591" y="3345007"/>
            <a:ext cx="2837856" cy="1201377"/>
            <a:chOff x="6208591" y="3345007"/>
            <a:chExt cx="2837856" cy="1201377"/>
          </a:xfrm>
        </p:grpSpPr>
        <p:pic>
          <p:nvPicPr>
            <p:cNvPr id="1026" name="Picture 2" descr="Auto Oben-Bilder: Stock-Fotos &amp; -Videos. | Adobe Stock">
              <a:extLst>
                <a:ext uri="{FF2B5EF4-FFF2-40B4-BE49-F238E27FC236}">
                  <a16:creationId xmlns:a16="http://schemas.microsoft.com/office/drawing/2014/main" id="{83AB9B98-AB6C-C1A2-8BBE-603E1D7E73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64" t="22455" r="16056" b="22933"/>
            <a:stretch>
              <a:fillRect/>
            </a:stretch>
          </p:blipFill>
          <p:spPr bwMode="auto">
            <a:xfrm rot="10800000">
              <a:off x="6297470" y="3345007"/>
              <a:ext cx="2748977" cy="1201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Diagonaler Streifen 2">
              <a:extLst>
                <a:ext uri="{FF2B5EF4-FFF2-40B4-BE49-F238E27FC236}">
                  <a16:creationId xmlns:a16="http://schemas.microsoft.com/office/drawing/2014/main" id="{C02A1F00-DAB4-23FB-088E-1865EC054537}"/>
                </a:ext>
              </a:extLst>
            </p:cNvPr>
            <p:cNvSpPr/>
            <p:nvPr/>
          </p:nvSpPr>
          <p:spPr>
            <a:xfrm rot="19049987">
              <a:off x="6689983" y="3484171"/>
              <a:ext cx="891731" cy="923048"/>
            </a:xfrm>
            <a:prstGeom prst="diagStripe">
              <a:avLst>
                <a:gd name="adj" fmla="val 48440"/>
              </a:avLst>
            </a:prstGeom>
            <a:solidFill>
              <a:srgbClr val="FF0000">
                <a:alpha val="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  <p:sp>
          <p:nvSpPr>
            <p:cNvPr id="4" name="Diagonaler Streifen 3">
              <a:extLst>
                <a:ext uri="{FF2B5EF4-FFF2-40B4-BE49-F238E27FC236}">
                  <a16:creationId xmlns:a16="http://schemas.microsoft.com/office/drawing/2014/main" id="{E6476E4E-19E4-592E-3DE5-1F1724A11B2F}"/>
                </a:ext>
              </a:extLst>
            </p:cNvPr>
            <p:cNvSpPr/>
            <p:nvPr/>
          </p:nvSpPr>
          <p:spPr>
            <a:xfrm rot="17288491">
              <a:off x="6184085" y="3870689"/>
              <a:ext cx="671650" cy="508496"/>
            </a:xfrm>
            <a:prstGeom prst="diagStripe">
              <a:avLst>
                <a:gd name="adj" fmla="val 0"/>
              </a:avLst>
            </a:prstGeom>
            <a:solidFill>
              <a:srgbClr val="FF0000">
                <a:alpha val="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  <p:sp>
          <p:nvSpPr>
            <p:cNvPr id="5" name="Diagonaler Streifen 4">
              <a:extLst>
                <a:ext uri="{FF2B5EF4-FFF2-40B4-BE49-F238E27FC236}">
                  <a16:creationId xmlns:a16="http://schemas.microsoft.com/office/drawing/2014/main" id="{FBC6F8DA-B8BA-0872-93F1-21026D9C59FB}"/>
                </a:ext>
              </a:extLst>
            </p:cNvPr>
            <p:cNvSpPr/>
            <p:nvPr/>
          </p:nvSpPr>
          <p:spPr>
            <a:xfrm rot="19932515">
              <a:off x="6208591" y="3404282"/>
              <a:ext cx="671650" cy="508496"/>
            </a:xfrm>
            <a:prstGeom prst="diagStripe">
              <a:avLst>
                <a:gd name="adj" fmla="val 0"/>
              </a:avLst>
            </a:prstGeom>
            <a:solidFill>
              <a:srgbClr val="FF0000">
                <a:alpha val="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4" descr="Ampel eingestellt 4785430 Vektor Kunst bei Vecteezy">
            <a:extLst>
              <a:ext uri="{FF2B5EF4-FFF2-40B4-BE49-F238E27FC236}">
                <a16:creationId xmlns:a16="http://schemas.microsoft.com/office/drawing/2014/main" id="{1F461514-B96C-C687-086C-97F8863CD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93"/>
          <a:stretch>
            <a:fillRect/>
          </a:stretch>
        </p:blipFill>
        <p:spPr bwMode="auto">
          <a:xfrm>
            <a:off x="10000570" y="2649982"/>
            <a:ext cx="956197" cy="257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37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4FC779-58D3-ECA6-EC5F-4EC7ABD6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Konsequenzen</a:t>
            </a:r>
            <a:endParaRPr lang="de-CH">
              <a:latin typeface="Inter Medium" panose="02000603000000020004" pitchFamily="2" charset="0"/>
              <a:ea typeface="Inter Medium" panose="02000603000000020004" pitchFamily="2" charset="0"/>
              <a:cs typeface="Inter Medium" panose="02000603000000020004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8F0F6C-68FC-B52F-3679-E0881ABA3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Durch den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kompletten</a:t>
            </a:r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Stillstand:</a:t>
            </a:r>
          </a:p>
          <a:p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Mehr CO2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Ausstoss</a:t>
            </a:r>
            <a:endParaRPr lang="en-US"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Frust</a:t>
            </a:r>
            <a:endParaRPr lang="en-US"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Mehr Stau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8B09F09-0C32-EBBB-676A-4F98F82B9A82}"/>
              </a:ext>
            </a:extLst>
          </p:cNvPr>
          <p:cNvSpPr/>
          <p:nvPr/>
        </p:nvSpPr>
        <p:spPr>
          <a:xfrm rot="2843032">
            <a:off x="10174724" y="-1345496"/>
            <a:ext cx="2641557" cy="14884133"/>
          </a:xfrm>
          <a:prstGeom prst="rect">
            <a:avLst/>
          </a:prstGeom>
          <a:solidFill>
            <a:srgbClr val="248B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4486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A4654E-9642-E0CA-3C6C-3321D0FEC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Unsere</a:t>
            </a:r>
            <a:r>
              <a:rPr lang="en-US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 </a:t>
            </a:r>
            <a:r>
              <a:rPr lang="en-US" err="1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Lösung</a:t>
            </a:r>
            <a:endParaRPr lang="de-CH">
              <a:latin typeface="Inter Medium" panose="02000603000000020004" pitchFamily="2" charset="0"/>
              <a:ea typeface="Inter Medium" panose="02000603000000020004" pitchFamily="2" charset="0"/>
              <a:cs typeface="Inter Medium" panose="02000603000000020004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EE802D-B740-DB01-67FC-B4D7EB3DD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Züriflow</a:t>
            </a:r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,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eine</a:t>
            </a:r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App,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welche</a:t>
            </a:r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:</a:t>
            </a:r>
          </a:p>
          <a:p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Optimale</a:t>
            </a:r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Geschwindigkeit</a:t>
            </a:r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für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eine</a:t>
            </a:r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Grünwelle</a:t>
            </a:r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anzeigt</a:t>
            </a:r>
            <a:endParaRPr lang="en-US"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Anzeigt</a:t>
            </a:r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,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ob</a:t>
            </a:r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die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nächste</a:t>
            </a:r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Ampel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noch</a:t>
            </a:r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erreicht</a:t>
            </a:r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werden</a:t>
            </a:r>
            <a:r>
              <a:rPr lang="en-US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</a:t>
            </a:r>
            <a:r>
              <a:rPr lang="en-US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kann</a:t>
            </a:r>
            <a:endParaRPr lang="en-US"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AACCA83-6A9C-F6BA-6A0E-C04BDE716037}"/>
              </a:ext>
            </a:extLst>
          </p:cNvPr>
          <p:cNvSpPr/>
          <p:nvPr/>
        </p:nvSpPr>
        <p:spPr>
          <a:xfrm rot="2843032">
            <a:off x="10174724" y="-1345496"/>
            <a:ext cx="2641557" cy="14884133"/>
          </a:xfrm>
          <a:prstGeom prst="rect">
            <a:avLst/>
          </a:prstGeom>
          <a:solidFill>
            <a:srgbClr val="248B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20962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0D79B-93F5-A890-726B-A71A7411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nter Medium" panose="02000603000000020004" pitchFamily="2" charset="0"/>
                <a:ea typeface="Inter Medium" panose="02000603000000020004" pitchFamily="2" charset="0"/>
                <a:cs typeface="Inter Medium" panose="02000603000000020004" pitchFamily="2" charset="0"/>
              </a:rPr>
              <a:t>GLOSA</a:t>
            </a:r>
            <a:endParaRPr lang="de-CH">
              <a:latin typeface="Inter Medium" panose="02000603000000020004" pitchFamily="2" charset="0"/>
              <a:ea typeface="Inter Medium" panose="02000603000000020004" pitchFamily="2" charset="0"/>
              <a:cs typeface="Inter Medium" panose="02000603000000020004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B402DD-39D7-5FB4-7147-3D8CCE7F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5558" cy="4351338"/>
          </a:xfrm>
        </p:spPr>
        <p:txBody>
          <a:bodyPr/>
          <a:lstStyle/>
          <a:p>
            <a:r>
              <a: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In Audis </a:t>
            </a:r>
            <a:r>
              <a:rPr lang="en-US" dirty="0" err="1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betrieben</a:t>
            </a:r>
            <a:endParaRPr lang="en-US" dirty="0"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</a:endParaRPr>
          </a:p>
          <a:p>
            <a:r>
              <a:rPr lang="de-CH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Wird im Moment in den Niederlanden getestet</a:t>
            </a:r>
          </a:p>
          <a:p>
            <a:r>
              <a:rPr lang="de-CH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7% kürzere Fahrzeiten</a:t>
            </a:r>
          </a:p>
          <a:p>
            <a:r>
              <a:rPr lang="de-CH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5-24% weniger Kraftstoff-/CO2-Verbrauch</a:t>
            </a:r>
          </a:p>
          <a:p>
            <a:endParaRPr lang="de-CH" dirty="0"/>
          </a:p>
        </p:txBody>
      </p:sp>
      <p:pic>
        <p:nvPicPr>
          <p:cNvPr id="4" name="Picture 2" descr="Trafficpilot (GLOSA-App) | BITS - Bicycles and Intelligent Transport Systems">
            <a:extLst>
              <a:ext uri="{FF2B5EF4-FFF2-40B4-BE49-F238E27FC236}">
                <a16:creationId xmlns:a16="http://schemas.microsoft.com/office/drawing/2014/main" id="{BB929CB6-0420-9C8B-FCCA-B888FFD0D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839" y="365125"/>
            <a:ext cx="5165557" cy="609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159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ueriflow_simulation">
            <a:hlinkClick r:id="" action="ppaction://media"/>
            <a:extLst>
              <a:ext uri="{FF2B5EF4-FFF2-40B4-BE49-F238E27FC236}">
                <a16:creationId xmlns:a16="http://schemas.microsoft.com/office/drawing/2014/main" id="{DAA53BD0-8ABA-0CF4-5D26-34F0931399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8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9a5e497-be8f-4cc2-8bd6-2aebcd53d16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85E86DF9723B4CA7A0FF7B1C72D2C4" ma:contentTypeVersion="11" ma:contentTypeDescription="Create a new document." ma:contentTypeScope="" ma:versionID="35b361c266eb25625da18525f6fefbf2">
  <xsd:schema xmlns:xsd="http://www.w3.org/2001/XMLSchema" xmlns:xs="http://www.w3.org/2001/XMLSchema" xmlns:p="http://schemas.microsoft.com/office/2006/metadata/properties" xmlns:ns3="b9a5e497-be8f-4cc2-8bd6-2aebcd53d167" targetNamespace="http://schemas.microsoft.com/office/2006/metadata/properties" ma:root="true" ma:fieldsID="01e6e189bb842127de3b6c34249a529b" ns3:_="">
    <xsd:import namespace="b9a5e497-be8f-4cc2-8bd6-2aebcd53d16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a5e497-be8f-4cc2-8bd6-2aebcd53d16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DAA3CB-9538-485F-AD1E-764B90EA6D0B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b9a5e497-be8f-4cc2-8bd6-2aebcd53d16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28C9C94-356D-442A-AABA-ECBD909A94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47C0D2-0330-431D-A393-5149BD63D083}">
  <ds:schemaRefs>
    <ds:schemaRef ds:uri="b9a5e497-be8f-4cc2-8bd6-2aebcd53d16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3b5e7a1-cb09-4417-9e1a-c686b440b2c5}" enabled="0" method="" siteId="{03b5e7a1-cb09-4417-9e1a-c686b440b2c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</Words>
  <Application>Microsoft Office PowerPoint</Application>
  <PresentationFormat>Breitbild</PresentationFormat>
  <Paragraphs>82</Paragraphs>
  <Slides>15</Slides>
  <Notes>13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Aptos</vt:lpstr>
      <vt:lpstr>Aptos Display</vt:lpstr>
      <vt:lpstr>Arial</vt:lpstr>
      <vt:lpstr>Inter</vt:lpstr>
      <vt:lpstr>Inter Display Light</vt:lpstr>
      <vt:lpstr>Inter ExtraBold</vt:lpstr>
      <vt:lpstr>Inter Medium</vt:lpstr>
      <vt:lpstr>Office</vt:lpstr>
      <vt:lpstr>Züriflow</vt:lpstr>
      <vt:lpstr>Das Alltagsproblem</vt:lpstr>
      <vt:lpstr>Das Alltagsproblem</vt:lpstr>
      <vt:lpstr>Das Alltagsproblem</vt:lpstr>
      <vt:lpstr>Das Alltagsproblem</vt:lpstr>
      <vt:lpstr>Konsequenzen</vt:lpstr>
      <vt:lpstr>Unsere Lösung</vt:lpstr>
      <vt:lpstr>GLOSA</vt:lpstr>
      <vt:lpstr>PowerPoint-Präsentation</vt:lpstr>
      <vt:lpstr>Auswertung</vt:lpstr>
      <vt:lpstr>Weitere Anwendungen</vt:lpstr>
      <vt:lpstr>Sicherheit und Abgrenzung</vt:lpstr>
      <vt:lpstr>Potenzielle Probleme</vt:lpstr>
      <vt:lpstr>Was wir von euch brauchen</vt:lpstr>
      <vt:lpstr>Zusammenfassung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Novak Tomic (MNG)</dc:creator>
  <cp:lastModifiedBy>Novak Tomic (MNG)</cp:lastModifiedBy>
  <cp:revision>1</cp:revision>
  <dcterms:created xsi:type="dcterms:W3CDTF">2026-02-04T11:00:45Z</dcterms:created>
  <dcterms:modified xsi:type="dcterms:W3CDTF">2026-02-24T16:21:33Z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0x0101006985E86DF9723B4CA7A0FF7B1C72D2C4</vt:lpwstr>
  </property>
</Properties>
</file>